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6" r:id="rId11"/>
    <p:sldId id="269" r:id="rId12"/>
    <p:sldId id="268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2014/10/22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2014/10/22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2014/10/22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2014/10/22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2014/10/22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2014/10/22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2014/10/22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2014/10/22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办理跨年级选课流程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altLang="zh-CN" dirty="0" smtClean="0"/>
              <a:t>1</a:t>
            </a:r>
            <a:r>
              <a:rPr lang="zh-CN" altLang="en-US" dirty="0" smtClean="0"/>
              <a:t>、首先教务秘书老师请将文件夹名称“第一步”中的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学业留级学生跨年级选课申请表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和“跨年级选课学生须知”（电子版）发给留级的学生。规定本学院学生到学院办理跨选时间，同时通知学生到财务缴费的时间、地点，</a:t>
            </a:r>
            <a:r>
              <a:rPr lang="zh-CN" altLang="en-US" b="1" dirty="0" smtClean="0"/>
              <a:t>缴费后务必将收据返回学院教务秘书老师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0"/>
            <a:r>
              <a:rPr lang="en-US" altLang="zh-CN" dirty="0" smtClean="0"/>
              <a:t>2</a:t>
            </a:r>
            <a:r>
              <a:rPr lang="zh-CN" altLang="en-US" dirty="0" smtClean="0"/>
              <a:t>、</a:t>
            </a:r>
            <a:r>
              <a:rPr lang="en-US" dirty="0" smtClean="0"/>
              <a:t>2014/2015</a:t>
            </a:r>
            <a:r>
              <a:rPr lang="zh-CN" altLang="en-US" dirty="0" smtClean="0"/>
              <a:t>学年第一学期全校跨年级选课办理收费时间为</a:t>
            </a:r>
            <a:r>
              <a:rPr lang="en-US" dirty="0" smtClean="0"/>
              <a:t>2014</a:t>
            </a:r>
            <a:r>
              <a:rPr lang="zh-CN" altLang="en-US" dirty="0" smtClean="0"/>
              <a:t>年</a:t>
            </a:r>
            <a:r>
              <a:rPr lang="en-US" dirty="0" smtClean="0"/>
              <a:t>10</a:t>
            </a:r>
            <a:r>
              <a:rPr lang="zh-CN" altLang="en-US" dirty="0" smtClean="0"/>
              <a:t>月</a:t>
            </a:r>
            <a:r>
              <a:rPr lang="en-US" dirty="0" smtClean="0"/>
              <a:t>22</a:t>
            </a:r>
            <a:r>
              <a:rPr lang="zh-CN" altLang="en-US" dirty="0" smtClean="0"/>
              <a:t>日</a:t>
            </a:r>
            <a:r>
              <a:rPr lang="en-US" dirty="0" smtClean="0"/>
              <a:t>-2014</a:t>
            </a:r>
            <a:r>
              <a:rPr lang="zh-CN" altLang="en-US" dirty="0" smtClean="0"/>
              <a:t>年</a:t>
            </a:r>
            <a:r>
              <a:rPr lang="en-US" dirty="0" smtClean="0"/>
              <a:t>10</a:t>
            </a:r>
            <a:r>
              <a:rPr lang="zh-CN" altLang="en-US" dirty="0" smtClean="0"/>
              <a:t>月</a:t>
            </a:r>
            <a:r>
              <a:rPr lang="en-US" dirty="0" smtClean="0"/>
              <a:t>24</a:t>
            </a:r>
            <a:r>
              <a:rPr lang="zh-CN" altLang="en-US" dirty="0" smtClean="0"/>
              <a:t>日、</a:t>
            </a:r>
            <a:r>
              <a:rPr lang="en-US" altLang="zh-CN" dirty="0" smtClean="0"/>
              <a:t>10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27</a:t>
            </a:r>
            <a:r>
              <a:rPr lang="zh-CN" altLang="en-US" dirty="0" smtClean="0"/>
              <a:t>日，（上午</a:t>
            </a:r>
            <a:r>
              <a:rPr lang="en-US" altLang="zh-CN" dirty="0" smtClean="0"/>
              <a:t>8:00-11:30</a:t>
            </a:r>
            <a:r>
              <a:rPr lang="zh-CN" altLang="en-US" dirty="0" smtClean="0"/>
              <a:t>，下午</a:t>
            </a:r>
            <a:r>
              <a:rPr lang="en-US" altLang="zh-CN" dirty="0" smtClean="0"/>
              <a:t>13:30-16:30</a:t>
            </a:r>
            <a:r>
              <a:rPr lang="zh-CN" altLang="en-US" dirty="0" smtClean="0"/>
              <a:t>）。收费</a:t>
            </a:r>
            <a:r>
              <a:rPr lang="zh-CN" altLang="en-US" dirty="0" smtClean="0"/>
              <a:t>地点：南湖校区主楼二楼右侧财务处</a:t>
            </a:r>
            <a:r>
              <a:rPr lang="en-US" dirty="0" smtClean="0"/>
              <a:t>-</a:t>
            </a:r>
            <a:r>
              <a:rPr lang="zh-CN" altLang="en-US" dirty="0" smtClean="0"/>
              <a:t>收费科。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flipV="1">
            <a:off x="304800" y="285728"/>
            <a:ext cx="8686800" cy="171472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pic>
        <p:nvPicPr>
          <p:cNvPr id="614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752" y="642917"/>
            <a:ext cx="8360896" cy="578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2071678"/>
            <a:ext cx="8686800" cy="4008447"/>
          </a:xfrm>
        </p:spPr>
        <p:txBody>
          <a:bodyPr/>
          <a:lstStyle/>
          <a:p>
            <a:pPr lvl="0"/>
            <a:r>
              <a:rPr lang="zh-CN" altLang="en-US" dirty="0" smtClean="0"/>
              <a:t>注：若学院有留级学生在</a:t>
            </a:r>
            <a:r>
              <a:rPr lang="en-US" altLang="zh-CN" dirty="0" smtClean="0"/>
              <a:t>12</a:t>
            </a:r>
            <a:r>
              <a:rPr lang="zh-CN" altLang="en-US" dirty="0" smtClean="0"/>
              <a:t>级需办理跨选</a:t>
            </a:r>
            <a:r>
              <a:rPr lang="en-US" dirty="0" smtClean="0"/>
              <a:t>11</a:t>
            </a:r>
            <a:r>
              <a:rPr lang="zh-CN" altLang="en-US" dirty="0" smtClean="0"/>
              <a:t>级课程时，</a:t>
            </a:r>
            <a:r>
              <a:rPr lang="zh-CN" altLang="en-US" dirty="0" smtClean="0"/>
              <a:t>请将</a:t>
            </a:r>
            <a:r>
              <a:rPr lang="en-US" altLang="zh-CN" dirty="0" smtClean="0"/>
              <a:t>《</a:t>
            </a:r>
            <a:r>
              <a:rPr lang="en-US" dirty="0" smtClean="0"/>
              <a:t>12</a:t>
            </a:r>
            <a:r>
              <a:rPr lang="zh-CN" altLang="en-US" dirty="0" smtClean="0"/>
              <a:t>级学生跨选有关说明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打印两份给</a:t>
            </a:r>
            <a:r>
              <a:rPr lang="zh-CN" altLang="en-US" dirty="0" smtClean="0"/>
              <a:t>学生，学生阅读</a:t>
            </a:r>
            <a:r>
              <a:rPr lang="zh-CN" altLang="en-US" dirty="0" smtClean="0"/>
              <a:t>理解后签字，一份学生自己带走，</a:t>
            </a:r>
            <a:r>
              <a:rPr lang="zh-CN" altLang="en-US" b="1" dirty="0" smtClean="0"/>
              <a:t>另一份教务</a:t>
            </a:r>
            <a:r>
              <a:rPr lang="zh-CN" altLang="en-US" b="1" dirty="0" smtClean="0"/>
              <a:t>秘书</a:t>
            </a:r>
            <a:r>
              <a:rPr lang="zh-CN" altLang="en-US" b="1" dirty="0" smtClean="0"/>
              <a:t>留存并</a:t>
            </a:r>
            <a:r>
              <a:rPr lang="zh-CN" altLang="en-US" b="1" dirty="0" smtClean="0"/>
              <a:t>收取学生身份证复印件一份。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flipV="1">
            <a:off x="304800" y="411481"/>
            <a:ext cx="8686800" cy="45719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500174"/>
            <a:ext cx="8686800" cy="4579951"/>
          </a:xfrm>
        </p:spPr>
        <p:txBody>
          <a:bodyPr/>
          <a:lstStyle/>
          <a:p>
            <a:pPr lvl="0"/>
            <a:r>
              <a:rPr lang="zh-CN" altLang="en-US" dirty="0" smtClean="0"/>
              <a:t>所有学生办理完跨选后，请各位教务秘书老师于下周三（</a:t>
            </a:r>
            <a:r>
              <a:rPr lang="en-US" dirty="0" smtClean="0"/>
              <a:t>10</a:t>
            </a:r>
            <a:r>
              <a:rPr lang="zh-CN" altLang="en-US" dirty="0" smtClean="0"/>
              <a:t>月</a:t>
            </a:r>
            <a:r>
              <a:rPr lang="en-US" dirty="0" smtClean="0"/>
              <a:t>29</a:t>
            </a:r>
            <a:r>
              <a:rPr lang="zh-CN" altLang="en-US" dirty="0" smtClean="0"/>
              <a:t>日</a:t>
            </a:r>
            <a:r>
              <a:rPr lang="zh-CN" altLang="en-US" dirty="0" smtClean="0"/>
              <a:t>）下班前将表</a:t>
            </a:r>
            <a:r>
              <a:rPr lang="en-US" dirty="0" smtClean="0"/>
              <a:t>2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学生</a:t>
            </a:r>
            <a:r>
              <a:rPr lang="en-US" dirty="0" smtClean="0"/>
              <a:t>2014-2015</a:t>
            </a:r>
            <a:r>
              <a:rPr lang="zh-CN" altLang="en-US" dirty="0" smtClean="0"/>
              <a:t>学年第一学期跨选课程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、表</a:t>
            </a:r>
            <a:r>
              <a:rPr lang="en-US" dirty="0" smtClean="0"/>
              <a:t>3</a:t>
            </a:r>
            <a:r>
              <a:rPr lang="en-US" altLang="zh-CN" dirty="0" smtClean="0"/>
              <a:t>《</a:t>
            </a:r>
            <a:r>
              <a:rPr lang="en-US" dirty="0" smtClean="0"/>
              <a:t>2014-2015</a:t>
            </a:r>
            <a:r>
              <a:rPr lang="zh-CN" altLang="en-US" dirty="0" smtClean="0"/>
              <a:t>学年第一学期办理跨年级选课名单统计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（电子版）、</a:t>
            </a:r>
            <a:r>
              <a:rPr lang="zh-CN" altLang="en-US" b="1" dirty="0" smtClean="0"/>
              <a:t>跨选学生申请表（纸质版）和学生跨选交费收据的原件返给教务科。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57158" y="2214554"/>
            <a:ext cx="8458200" cy="4286280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（</a:t>
            </a:r>
            <a:r>
              <a:rPr lang="en-US" altLang="zh-CN" dirty="0" smtClean="0">
                <a:latin typeface="+mn-ea"/>
                <a:ea typeface="+mn-ea"/>
              </a:rPr>
              <a:t>1</a:t>
            </a:r>
            <a:r>
              <a:rPr lang="zh-CN" altLang="en-US" dirty="0" smtClean="0">
                <a:latin typeface="+mn-ea"/>
                <a:ea typeface="+mn-ea"/>
              </a:rPr>
              <a:t>）请教务秘书</a:t>
            </a:r>
            <a:r>
              <a:rPr lang="zh-CN" altLang="en-US" dirty="0" smtClean="0">
                <a:latin typeface="+mn-ea"/>
                <a:ea typeface="+mn-ea"/>
              </a:rPr>
              <a:t>点击“第二步”文件夹中的表</a:t>
            </a:r>
            <a:r>
              <a:rPr lang="en-US" altLang="en-US" dirty="0" smtClean="0">
                <a:latin typeface="+mn-ea"/>
                <a:ea typeface="+mn-ea"/>
              </a:rPr>
              <a:t>1-</a:t>
            </a:r>
            <a:r>
              <a:rPr lang="en-US" altLang="zh-CN" dirty="0" smtClean="0">
                <a:latin typeface="+mn-ea"/>
                <a:ea typeface="+mn-ea"/>
              </a:rPr>
              <a:t>《</a:t>
            </a:r>
            <a:r>
              <a:rPr lang="en-US" altLang="en-US" dirty="0" smtClean="0">
                <a:latin typeface="+mn-ea"/>
                <a:ea typeface="+mn-ea"/>
              </a:rPr>
              <a:t>2014-2015</a:t>
            </a:r>
            <a:r>
              <a:rPr lang="zh-CN" altLang="en-US" dirty="0" smtClean="0">
                <a:latin typeface="+mn-ea"/>
                <a:ea typeface="+mn-ea"/>
              </a:rPr>
              <a:t>学年第一学期班级课程执行计划</a:t>
            </a:r>
            <a:r>
              <a:rPr lang="en-US" altLang="zh-CN" dirty="0" smtClean="0">
                <a:latin typeface="+mn-ea"/>
                <a:ea typeface="+mn-ea"/>
              </a:rPr>
              <a:t>》</a:t>
            </a:r>
            <a:r>
              <a:rPr lang="zh-CN" altLang="en-US" dirty="0" smtClean="0">
                <a:latin typeface="+mn-ea"/>
                <a:ea typeface="+mn-ea"/>
              </a:rPr>
              <a:t>并</a:t>
            </a:r>
            <a:r>
              <a:rPr lang="zh-CN" altLang="en-US" dirty="0" smtClean="0">
                <a:latin typeface="+mn-ea"/>
                <a:ea typeface="+mn-ea"/>
              </a:rPr>
              <a:t>打开如下图。</a:t>
            </a:r>
            <a:endParaRPr lang="zh-CN" altLang="en-US" dirty="0" smtClean="0">
              <a:latin typeface="+mn-ea"/>
              <a:ea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458200" cy="1857388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4300" dirty="0" smtClean="0"/>
              <a:t>3</a:t>
            </a:r>
            <a:r>
              <a:rPr lang="zh-CN" altLang="en-US" sz="4300" dirty="0" smtClean="0"/>
              <a:t>、当学</a:t>
            </a:r>
            <a:r>
              <a:rPr lang="zh-CN" altLang="en-US" sz="4300" dirty="0" smtClean="0"/>
              <a:t>生持填好的跨选申请表格到教务秘书办理手续时，请按以下步骤办理</a:t>
            </a:r>
            <a:endParaRPr lang="zh-CN" altLang="en-US" sz="43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214818"/>
            <a:ext cx="65722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714489"/>
            <a:ext cx="8686800" cy="3429024"/>
          </a:xfrm>
        </p:spPr>
        <p:txBody>
          <a:bodyPr/>
          <a:lstStyle/>
          <a:p>
            <a:pPr lvl="0"/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r>
              <a:rPr lang="zh-CN" altLang="en-US" dirty="0" smtClean="0"/>
              <a:t>根据学生</a:t>
            </a:r>
            <a:r>
              <a:rPr lang="zh-CN" altLang="en-US" b="1" dirty="0" smtClean="0"/>
              <a:t>申请表中</a:t>
            </a:r>
            <a:r>
              <a:rPr lang="zh-CN" altLang="en-US" dirty="0" smtClean="0"/>
              <a:t>填写的跨选班级名称，在表</a:t>
            </a:r>
            <a:r>
              <a:rPr lang="en-US" dirty="0" smtClean="0"/>
              <a:t>1</a:t>
            </a:r>
            <a:r>
              <a:rPr lang="zh-CN" altLang="en-US" dirty="0" smtClean="0"/>
              <a:t>中筛选出改班级的本学期的计划课程，将课程内容复制到表</a:t>
            </a:r>
            <a:r>
              <a:rPr lang="en-US" dirty="0" smtClean="0"/>
              <a:t>2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学生</a:t>
            </a:r>
            <a:r>
              <a:rPr lang="en-US" dirty="0" smtClean="0"/>
              <a:t>2014-2015</a:t>
            </a:r>
            <a:r>
              <a:rPr lang="zh-CN" altLang="en-US" dirty="0" smtClean="0"/>
              <a:t>学年第一学期跨选课程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中，并填好表中课程对应跨选学生的学号、姓名</a:t>
            </a:r>
            <a:r>
              <a:rPr lang="zh-CN" altLang="en-US" dirty="0" smtClean="0"/>
              <a:t>。如下图</a:t>
            </a:r>
            <a:endParaRPr lang="en-US" altLang="zh-CN" dirty="0" smtClean="0"/>
          </a:p>
          <a:p>
            <a:pPr lvl="0"/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714356"/>
            <a:ext cx="868680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/>
          <a:lstStyle/>
          <a:p>
            <a:pPr lvl="0"/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</a:t>
            </a:r>
            <a:r>
              <a:rPr lang="zh-CN" altLang="en-US" sz="4000" dirty="0" smtClean="0"/>
              <a:t>核对</a:t>
            </a:r>
            <a:r>
              <a:rPr lang="zh-CN" altLang="en-US" sz="4000" dirty="0" smtClean="0"/>
              <a:t>表</a:t>
            </a:r>
            <a:r>
              <a:rPr lang="en-US" sz="4000" dirty="0" smtClean="0"/>
              <a:t>2</a:t>
            </a:r>
            <a:r>
              <a:rPr lang="zh-CN" altLang="en-US" sz="4000" dirty="0" smtClean="0"/>
              <a:t>中课程是否与学生申请表中课程相符，若学生申请表中</a:t>
            </a:r>
            <a:r>
              <a:rPr lang="zh-CN" altLang="en-US" sz="4000" b="1" dirty="0" smtClean="0"/>
              <a:t>跨选的必修课</a:t>
            </a:r>
            <a:r>
              <a:rPr lang="zh-CN" altLang="en-US" sz="4000" dirty="0" smtClean="0"/>
              <a:t>不全，学生需将所缺必修课补充在申请表中；若学生表中限选课不全，询问学生是否需要跨选，</a:t>
            </a:r>
            <a:r>
              <a:rPr lang="zh-CN" altLang="en-US" sz="4000" b="1" dirty="0" smtClean="0"/>
              <a:t>若不跨选删除表</a:t>
            </a:r>
            <a:r>
              <a:rPr lang="en-US" sz="4000" b="1" dirty="0" smtClean="0"/>
              <a:t>2</a:t>
            </a:r>
            <a:r>
              <a:rPr lang="zh-CN" altLang="en-US" sz="4000" b="1" dirty="0" smtClean="0"/>
              <a:t>中对应限选课</a:t>
            </a:r>
            <a:r>
              <a:rPr lang="zh-CN" altLang="en-US" sz="4000" dirty="0" smtClean="0"/>
              <a:t>。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/>
          <a:lstStyle/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）确定</a:t>
            </a:r>
            <a:r>
              <a:rPr lang="zh-CN" altLang="en-US" dirty="0" smtClean="0"/>
              <a:t>学生跨选课程后，核算表</a:t>
            </a:r>
            <a:r>
              <a:rPr lang="en-US" dirty="0" smtClean="0"/>
              <a:t>2</a:t>
            </a:r>
            <a:r>
              <a:rPr lang="zh-CN" altLang="en-US" dirty="0" smtClean="0"/>
              <a:t>中学生跨选课程的</a:t>
            </a:r>
            <a:r>
              <a:rPr lang="zh-CN" altLang="en-US" b="1" dirty="0" smtClean="0"/>
              <a:t>总</a:t>
            </a:r>
            <a:r>
              <a:rPr lang="zh-CN" altLang="en-US" b="1" dirty="0" smtClean="0"/>
              <a:t>学分，如下图</a:t>
            </a:r>
            <a:endParaRPr lang="en-US" altLang="zh-CN" b="1" dirty="0" smtClean="0"/>
          </a:p>
          <a:p>
            <a:endParaRPr lang="en-US" altLang="zh-CN" b="1" dirty="0" smtClean="0"/>
          </a:p>
          <a:p>
            <a:endParaRPr lang="zh-CN" altLang="en-US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428868"/>
            <a:ext cx="868680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04800" y="2285992"/>
            <a:ext cx="8686800" cy="3794133"/>
          </a:xfrm>
        </p:spPr>
        <p:txBody>
          <a:bodyPr/>
          <a:lstStyle/>
          <a:p>
            <a:pPr lvl="0"/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）点击</a:t>
            </a:r>
            <a:r>
              <a:rPr lang="zh-CN" altLang="en-US" dirty="0" smtClean="0"/>
              <a:t>“第三步”文件夹中表</a:t>
            </a:r>
            <a:r>
              <a:rPr lang="en-US" dirty="0" smtClean="0"/>
              <a:t>3</a:t>
            </a:r>
            <a:r>
              <a:rPr lang="en-US" altLang="zh-CN" dirty="0" smtClean="0"/>
              <a:t>《</a:t>
            </a:r>
            <a:r>
              <a:rPr lang="en-US" dirty="0" smtClean="0"/>
              <a:t>2014-2015</a:t>
            </a:r>
            <a:r>
              <a:rPr lang="zh-CN" altLang="en-US" dirty="0" smtClean="0"/>
              <a:t>学年第一学期办理跨年级选课名单统计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将跨选总学分填入表</a:t>
            </a:r>
            <a:r>
              <a:rPr lang="en-US" dirty="0" smtClean="0"/>
              <a:t>3</a:t>
            </a:r>
            <a:r>
              <a:rPr lang="zh-CN" altLang="en-US" dirty="0" smtClean="0"/>
              <a:t>中跨选学生相对应的“跨选课程总学分”，按照每学分</a:t>
            </a:r>
            <a:r>
              <a:rPr lang="en-US" dirty="0" smtClean="0"/>
              <a:t>80</a:t>
            </a:r>
            <a:r>
              <a:rPr lang="zh-CN" altLang="en-US" dirty="0" smtClean="0"/>
              <a:t>元计算，计算学生跨选总金额</a:t>
            </a:r>
            <a:r>
              <a:rPr lang="zh-CN" altLang="en-US" dirty="0" smtClean="0"/>
              <a:t>。如下图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57156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7169" name="Picture 1" descr="C:\Users\Administrator\AppData\Roaming\Tencent\Users\835510038\QQ\WinTemp\RichOle\09U}{GW7]{KHOU)JWH4(0N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8358246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04800" y="2357430"/>
            <a:ext cx="8686800" cy="3722695"/>
          </a:xfrm>
        </p:spPr>
        <p:txBody>
          <a:bodyPr/>
          <a:lstStyle/>
          <a:p>
            <a:r>
              <a:rPr lang="zh-CN" altLang="en-US" dirty="0" smtClean="0"/>
              <a:t>（</a:t>
            </a:r>
            <a:r>
              <a:rPr lang="en-US" altLang="zh-CN" dirty="0" smtClean="0"/>
              <a:t>6</a:t>
            </a:r>
            <a:r>
              <a:rPr lang="zh-CN" altLang="en-US" dirty="0" smtClean="0"/>
              <a:t>）填写好表</a:t>
            </a:r>
            <a:r>
              <a:rPr lang="en-US" altLang="zh-CN" dirty="0" smtClean="0"/>
              <a:t>3</a:t>
            </a:r>
            <a:r>
              <a:rPr lang="zh-CN" altLang="en-US" dirty="0" smtClean="0"/>
              <a:t>后，点击打开表</a:t>
            </a:r>
            <a:r>
              <a:rPr lang="en-US" dirty="0" smtClean="0"/>
              <a:t>4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跨年纪选课缴费表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将跨选学生信息、跨选课程总学分、金额填写完成，打印、</a:t>
            </a:r>
            <a:r>
              <a:rPr lang="zh-CN" altLang="en-US" b="1" dirty="0" smtClean="0"/>
              <a:t>加盖学院公章</a:t>
            </a:r>
            <a:r>
              <a:rPr lang="zh-CN" altLang="en-US" b="1" dirty="0" smtClean="0"/>
              <a:t>后</a:t>
            </a:r>
            <a:r>
              <a:rPr lang="zh-CN" altLang="en-US" dirty="0" smtClean="0"/>
              <a:t>，让学生持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跨年纪选课缴费表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到财务处收费科缴费，</a:t>
            </a:r>
            <a:r>
              <a:rPr lang="zh-CN" altLang="en-US" b="1" dirty="0" smtClean="0"/>
              <a:t>学生缴费后务必将跨选学生的收据收回</a:t>
            </a:r>
            <a:r>
              <a:rPr lang="zh-CN" altLang="en-US" b="1" dirty="0" smtClean="0"/>
              <a:t>。如下图</a:t>
            </a:r>
            <a:endParaRPr lang="zh-CN" altLang="en-US" dirty="0" smtClean="0"/>
          </a:p>
          <a:p>
            <a:pPr lvl="0"/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120</TotalTime>
  <Words>608</Words>
  <PresentationFormat>全屏显示(4:3)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跋涉</vt:lpstr>
      <vt:lpstr>办理跨年级选课流程</vt:lpstr>
      <vt:lpstr>（1）请教务秘书点击“第二步”文件夹中的表1-《2014-2015学年第一学期班级课程执行计划》并打开如下图。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20</cp:revision>
  <dcterms:created xsi:type="dcterms:W3CDTF">2014-10-21T22:04:20Z</dcterms:created>
  <dcterms:modified xsi:type="dcterms:W3CDTF">2014-10-22T00:06:24Z</dcterms:modified>
</cp:coreProperties>
</file>